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7BD8127-249B-45DF-8BA2-6085BE6F1F1D}">
  <a:tblStyle styleId="{E7BD8127-249B-45DF-8BA2-6085BE6F1F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8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Relationship Id="rId4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Relationship Id="rId4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0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Relationship Id="rId4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Relationship Id="rId4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7.png"/><Relationship Id="rId4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6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Thermal Tests Over Time</a:t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b="89032" l="3514" r="3505" t="5561"/>
          <a:stretch/>
        </p:blipFill>
        <p:spPr>
          <a:xfrm>
            <a:off x="119325" y="246525"/>
            <a:ext cx="5630451" cy="24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04/23/2018</a:t>
            </a:r>
            <a:endParaRPr sz="1200"/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4">
            <a:alphaModFix/>
          </a:blip>
          <a:srcRect b="0" l="87665" r="0" t="0"/>
          <a:stretch/>
        </p:blipFill>
        <p:spPr>
          <a:xfrm>
            <a:off x="8455775" y="1956900"/>
            <a:ext cx="37595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 rotWithShape="1">
          <a:blip r:embed="rId4">
            <a:alphaModFix/>
          </a:blip>
          <a:srcRect b="52010" l="0" r="62950" t="0"/>
          <a:stretch/>
        </p:blipFill>
        <p:spPr>
          <a:xfrm>
            <a:off x="7651350" y="492050"/>
            <a:ext cx="1129250" cy="10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6850" y="1834413"/>
            <a:ext cx="3390200" cy="253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00" y="1643725"/>
            <a:ext cx="3920449" cy="2912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Shape 140"/>
          <p:cNvCxnSpPr/>
          <p:nvPr/>
        </p:nvCxnSpPr>
        <p:spPr>
          <a:xfrm rot="10800000">
            <a:off x="3974775" y="3539900"/>
            <a:ext cx="649800" cy="11085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Shape 141"/>
          <p:cNvCxnSpPr/>
          <p:nvPr/>
        </p:nvCxnSpPr>
        <p:spPr>
          <a:xfrm flipH="1" rot="10800000">
            <a:off x="4987675" y="3559100"/>
            <a:ext cx="2637000" cy="11079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Shape 142"/>
          <p:cNvSpPr txBox="1"/>
          <p:nvPr>
            <p:ph idx="1" type="body"/>
          </p:nvPr>
        </p:nvSpPr>
        <p:spPr>
          <a:xfrm>
            <a:off x="4232050" y="466700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Green LED</a:t>
            </a:r>
            <a:endParaRPr sz="1200"/>
          </a:p>
        </p:txBody>
      </p:sp>
      <p:cxnSp>
        <p:nvCxnSpPr>
          <p:cNvPr id="143" name="Shape 143"/>
          <p:cNvCxnSpPr/>
          <p:nvPr/>
        </p:nvCxnSpPr>
        <p:spPr>
          <a:xfrm>
            <a:off x="6373125" y="1676850"/>
            <a:ext cx="1595700" cy="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Shape 144"/>
          <p:cNvSpPr txBox="1"/>
          <p:nvPr>
            <p:ph idx="1" type="body"/>
          </p:nvPr>
        </p:nvSpPr>
        <p:spPr>
          <a:xfrm>
            <a:off x="6266750" y="122580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Main Board</a:t>
            </a:r>
            <a:endParaRPr sz="1200"/>
          </a:p>
        </p:txBody>
      </p:sp>
      <p:cxnSp>
        <p:nvCxnSpPr>
          <p:cNvPr id="145" name="Shape 145"/>
          <p:cNvCxnSpPr/>
          <p:nvPr/>
        </p:nvCxnSpPr>
        <p:spPr>
          <a:xfrm>
            <a:off x="6373125" y="1663913"/>
            <a:ext cx="0" cy="9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Shape 146"/>
          <p:cNvCxnSpPr/>
          <p:nvPr/>
        </p:nvCxnSpPr>
        <p:spPr>
          <a:xfrm>
            <a:off x="7968825" y="1696050"/>
            <a:ext cx="0" cy="9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04/23/2018</a:t>
            </a:r>
            <a:endParaRPr sz="1200"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152135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>
            <p:ph idx="1" type="body"/>
          </p:nvPr>
        </p:nvSpPr>
        <p:spPr>
          <a:xfrm>
            <a:off x="4082375" y="3790900"/>
            <a:ext cx="30459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USB Laptop Charging adds in 1C to 1.5C</a:t>
            </a:r>
            <a:endParaRPr sz="1200"/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4185125" y="605075"/>
            <a:ext cx="30459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Camera reflection. Can ignore.</a:t>
            </a:r>
            <a:endParaRPr sz="1200"/>
          </a:p>
        </p:txBody>
      </p:sp>
      <p:cxnSp>
        <p:nvCxnSpPr>
          <p:cNvPr id="155" name="Shape 155"/>
          <p:cNvCxnSpPr/>
          <p:nvPr/>
        </p:nvCxnSpPr>
        <p:spPr>
          <a:xfrm flipH="1">
            <a:off x="2704200" y="2856150"/>
            <a:ext cx="1034400" cy="2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Shape 156"/>
          <p:cNvCxnSpPr/>
          <p:nvPr/>
        </p:nvCxnSpPr>
        <p:spPr>
          <a:xfrm flipH="1">
            <a:off x="2137175" y="814475"/>
            <a:ext cx="1914900" cy="6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Shape 157"/>
          <p:cNvSpPr txBox="1"/>
          <p:nvPr>
            <p:ph idx="1" type="body"/>
          </p:nvPr>
        </p:nvSpPr>
        <p:spPr>
          <a:xfrm>
            <a:off x="3857900" y="2624700"/>
            <a:ext cx="20052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Green LED</a:t>
            </a:r>
            <a:r>
              <a:rPr lang="en" sz="1200"/>
              <a:t>. Can ignore.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600" y="2192350"/>
            <a:ext cx="3048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>
            <p:ph idx="1" type="body"/>
          </p:nvPr>
        </p:nvSpPr>
        <p:spPr>
          <a:xfrm>
            <a:off x="6360300" y="465525"/>
            <a:ext cx="2562600" cy="17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23C</a:t>
            </a:r>
            <a:endParaRPr sz="12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No USB plugged in</a:t>
            </a:r>
            <a:endParaRPr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Repeatable</a:t>
            </a:r>
            <a:endParaRPr sz="1200"/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8295900" y="1671850"/>
            <a:ext cx="6957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Sp2</a:t>
            </a:r>
            <a:endParaRPr sz="1200"/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8129975" y="4506550"/>
            <a:ext cx="6957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Sp3</a:t>
            </a:r>
            <a:endParaRPr sz="1200"/>
          </a:p>
        </p:txBody>
      </p:sp>
      <p:cxnSp>
        <p:nvCxnSpPr>
          <p:cNvPr id="166" name="Shape 166"/>
          <p:cNvCxnSpPr/>
          <p:nvPr/>
        </p:nvCxnSpPr>
        <p:spPr>
          <a:xfrm>
            <a:off x="8521400" y="1978775"/>
            <a:ext cx="55500" cy="7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Shape 167"/>
          <p:cNvCxnSpPr>
            <a:stCxn id="165" idx="0"/>
          </p:cNvCxnSpPr>
          <p:nvPr/>
        </p:nvCxnSpPr>
        <p:spPr>
          <a:xfrm flipH="1" rot="10800000">
            <a:off x="8477825" y="3425950"/>
            <a:ext cx="108000" cy="108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Shape 168"/>
          <p:cNvSpPr txBox="1"/>
          <p:nvPr>
            <p:ph idx="1" type="body"/>
          </p:nvPr>
        </p:nvSpPr>
        <p:spPr>
          <a:xfrm>
            <a:off x="7169625" y="4157150"/>
            <a:ext cx="490200" cy="304500"/>
          </a:xfrm>
          <a:prstGeom prst="rect">
            <a:avLst/>
          </a:prstGeom>
          <a:solidFill>
            <a:srgbClr val="B7B7B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LEIA</a:t>
            </a:r>
            <a:endParaRPr sz="1000"/>
          </a:p>
        </p:txBody>
      </p:sp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5864625" cy="441225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04/20/2018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4715850" y="119875"/>
            <a:ext cx="2562600" cy="17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24C</a:t>
            </a:r>
            <a:endParaRPr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04/24/2018</a:t>
            </a:r>
            <a:endParaRPr sz="1200"/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00" y="57025"/>
            <a:ext cx="4299174" cy="33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6950" y="3290526"/>
            <a:ext cx="2386407" cy="17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3998" y="550625"/>
            <a:ext cx="2702700" cy="37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4715850" y="119875"/>
            <a:ext cx="2562600" cy="17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24C</a:t>
            </a:r>
            <a:endParaRPr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04/24/2018</a:t>
            </a:r>
            <a:endParaRPr sz="1200"/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136289" cy="49910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>
            <p:ph idx="1" type="body"/>
          </p:nvPr>
        </p:nvSpPr>
        <p:spPr>
          <a:xfrm>
            <a:off x="4061425" y="1978850"/>
            <a:ext cx="30459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Hot spot on LCD is 38.5C</a:t>
            </a:r>
            <a:endParaRPr sz="1200"/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815800" y="717225"/>
            <a:ext cx="30459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Hot spot on LCD is 31.3C</a:t>
            </a:r>
            <a:endParaRPr sz="1200"/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4061425" y="4079450"/>
            <a:ext cx="30459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Max Temp difference when 2D backlight turns on to 255: 8.8C</a:t>
            </a:r>
            <a:endParaRPr sz="1200"/>
          </a:p>
        </p:txBody>
      </p:sp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9425" y="1543050"/>
            <a:ext cx="1038225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4715850" y="119875"/>
            <a:ext cx="2562600" cy="17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24C</a:t>
            </a:r>
            <a:endParaRPr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04/24/2018</a:t>
            </a:r>
            <a:endParaRPr sz="1200"/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4061425" y="1978850"/>
            <a:ext cx="30459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Hot spot on LCD is 48.2C</a:t>
            </a:r>
            <a:endParaRPr sz="1200"/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3815800" y="717225"/>
            <a:ext cx="30459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Hot spot on LCD is 30C</a:t>
            </a:r>
            <a:endParaRPr sz="1200"/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4061425" y="4079450"/>
            <a:ext cx="30459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Max t</a:t>
            </a:r>
            <a:r>
              <a:rPr lang="en" sz="1200"/>
              <a:t>emp difference when 3D backlight turns on to 255: 20C</a:t>
            </a:r>
            <a:endParaRPr sz="1200"/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607905" cy="499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8025" y="1322225"/>
            <a:ext cx="1038225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5071975" y="266500"/>
            <a:ext cx="2562600" cy="17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24C</a:t>
            </a:r>
            <a:endParaRPr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04/24/2018</a:t>
            </a:r>
            <a:endParaRPr sz="1200"/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5" y="46575"/>
            <a:ext cx="4213224" cy="324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3975" y="3170599"/>
            <a:ext cx="2453925" cy="18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3050" y="1904950"/>
            <a:ext cx="1936033" cy="25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" type="body"/>
          </p:nvPr>
        </p:nvSpPr>
        <p:spPr>
          <a:xfrm>
            <a:off x="7355800" y="2779175"/>
            <a:ext cx="1476600" cy="17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25" y="170825"/>
            <a:ext cx="5934075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>
            <p:ph idx="1" type="body"/>
          </p:nvPr>
        </p:nvSpPr>
        <p:spPr>
          <a:xfrm>
            <a:off x="6360300" y="465525"/>
            <a:ext cx="2562600" cy="17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Ambient Temp = 23C</a:t>
            </a:r>
            <a:endParaRPr sz="1200"/>
          </a:p>
        </p:txBody>
      </p:sp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6900" y="1788250"/>
            <a:ext cx="3048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>
            <p:ph idx="1" type="body"/>
          </p:nvPr>
        </p:nvSpPr>
        <p:spPr>
          <a:xfrm>
            <a:off x="7602875" y="3769750"/>
            <a:ext cx="490200" cy="304500"/>
          </a:xfrm>
          <a:prstGeom prst="rect">
            <a:avLst/>
          </a:prstGeom>
          <a:solidFill>
            <a:srgbClr val="B7B7B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LEIA</a:t>
            </a:r>
            <a:endParaRPr sz="1000"/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04/18/2018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00" y="280925"/>
            <a:ext cx="4412900" cy="34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>
            <p:ph idx="1" type="body"/>
          </p:nvPr>
        </p:nvSpPr>
        <p:spPr>
          <a:xfrm>
            <a:off x="6339000" y="489775"/>
            <a:ext cx="2562600" cy="17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24C</a:t>
            </a:r>
            <a:endParaRPr sz="12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Difference between white screen and black screen</a:t>
            </a:r>
            <a:endParaRPr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Black screen measures 1degree C lower than white screen</a:t>
            </a:r>
            <a:endParaRPr sz="1200"/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7713500" y="4260625"/>
            <a:ext cx="490200" cy="304500"/>
          </a:xfrm>
          <a:prstGeom prst="rect">
            <a:avLst/>
          </a:prstGeom>
          <a:solidFill>
            <a:srgbClr val="B7B7B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LEIA</a:t>
            </a:r>
            <a:endParaRPr sz="1000"/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04/24/2018</a:t>
            </a:r>
            <a:endParaRPr sz="1200"/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3183000" y="802325"/>
            <a:ext cx="12312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White screen</a:t>
            </a:r>
            <a:endParaRPr sz="1200"/>
          </a:p>
        </p:txBody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1237050" y="802313"/>
            <a:ext cx="12312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Black</a:t>
            </a:r>
            <a:r>
              <a:rPr lang="en" sz="1200"/>
              <a:t> screen</a:t>
            </a:r>
            <a:endParaRPr sz="1200"/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2328575" y="1900513"/>
            <a:ext cx="12312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37.1</a:t>
            </a:r>
            <a:endParaRPr sz="1200">
              <a:solidFill>
                <a:srgbClr val="0000FF"/>
              </a:solidFill>
            </a:endParaRP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29.7</a:t>
            </a:r>
            <a:endParaRPr sz="1200">
              <a:solidFill>
                <a:srgbClr val="FF0000"/>
              </a:solidFill>
            </a:endParaRP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</a:rPr>
              <a:t>29.5</a:t>
            </a:r>
            <a:endParaRPr sz="1200">
              <a:solidFill>
                <a:srgbClr val="38761D"/>
              </a:solidFill>
            </a:endParaRP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</a:rPr>
              <a:t>34.1</a:t>
            </a:r>
            <a:endParaRPr sz="1200">
              <a:solidFill>
                <a:srgbClr val="00FFFF"/>
              </a:solidFill>
            </a:endParaRP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00FF"/>
                </a:solidFill>
              </a:rPr>
              <a:t>29.3</a:t>
            </a:r>
            <a:endParaRPr sz="1200">
              <a:solidFill>
                <a:srgbClr val="9900FF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33.0</a:t>
            </a:r>
            <a:endParaRPr sz="1200">
              <a:solidFill>
                <a:srgbClr val="0000FF"/>
              </a:solidFill>
            </a:endParaRP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29.4</a:t>
            </a:r>
            <a:endParaRPr sz="1200"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32" name="Shape 232"/>
          <p:cNvCxnSpPr/>
          <p:nvPr/>
        </p:nvCxnSpPr>
        <p:spPr>
          <a:xfrm>
            <a:off x="2944175" y="636075"/>
            <a:ext cx="0" cy="253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7776625" y="714650"/>
            <a:ext cx="2562600" cy="17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24C</a:t>
            </a:r>
            <a:endParaRPr sz="12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Difference between white screen and black screen</a:t>
            </a:r>
            <a:endParaRPr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Black screen measures 1degree C lower than white screen</a:t>
            </a:r>
            <a:endParaRPr sz="1200"/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7713500" y="4260625"/>
            <a:ext cx="490200" cy="304500"/>
          </a:xfrm>
          <a:prstGeom prst="rect">
            <a:avLst/>
          </a:prstGeom>
          <a:solidFill>
            <a:srgbClr val="B7B7B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LEIA</a:t>
            </a:r>
            <a:endParaRPr sz="1000"/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04/24/2018</a:t>
            </a:r>
            <a:endParaRPr sz="1200"/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5533275" y="363300"/>
            <a:ext cx="12312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White screen</a:t>
            </a:r>
            <a:endParaRPr sz="1200"/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775" y="714650"/>
            <a:ext cx="3048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500" y="714650"/>
            <a:ext cx="3048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/>
          <p:nvPr>
            <p:ph idx="1" type="body"/>
          </p:nvPr>
        </p:nvSpPr>
        <p:spPr>
          <a:xfrm>
            <a:off x="1805175" y="312950"/>
            <a:ext cx="12312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Black </a:t>
            </a:r>
            <a:r>
              <a:rPr lang="en" sz="1200"/>
              <a:t>screen</a:t>
            </a:r>
            <a:endParaRPr sz="1200"/>
          </a:p>
        </p:txBody>
      </p:sp>
      <p:pic>
        <p:nvPicPr>
          <p:cNvPr id="244" name="Shape 2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300" y="3180075"/>
            <a:ext cx="2386391" cy="17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6676" y="3180075"/>
            <a:ext cx="2386400" cy="178980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>
            <p:ph idx="1" type="body"/>
          </p:nvPr>
        </p:nvSpPr>
        <p:spPr>
          <a:xfrm>
            <a:off x="94000" y="3702675"/>
            <a:ext cx="12312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Close up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1" type="body"/>
          </p:nvPr>
        </p:nvSpPr>
        <p:spPr>
          <a:xfrm>
            <a:off x="712100" y="451900"/>
            <a:ext cx="5175300" cy="17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Conclusions:</a:t>
            </a:r>
            <a:endParaRPr sz="1200"/>
          </a:p>
        </p:txBody>
      </p:sp>
      <p:graphicFrame>
        <p:nvGraphicFramePr>
          <p:cNvPr id="61" name="Shape 61"/>
          <p:cNvGraphicFramePr/>
          <p:nvPr/>
        </p:nvGraphicFramePr>
        <p:xfrm>
          <a:off x="802175" y="109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{E7BD8127-249B-45DF-8BA2-6085BE6F1F1D}</a:tableStyleId>
              </a:tblPr>
              <a:tblGrid>
                <a:gridCol w="3641425"/>
                <a:gridCol w="3641425"/>
              </a:tblGrid>
              <a:tr h="6293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Observation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Conclusion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96535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Hotter when measuring from front side v. back side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Measure on front side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6535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Temperature is similar between “USB not in” and “USB in, not charging”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 “USB in, not charging” so the internal temperature can be measured over ADB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10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White screen measures ~1C hotter than equivalent black screen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10250" cy="45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>
            <p:ph idx="1" type="body"/>
          </p:nvPr>
        </p:nvSpPr>
        <p:spPr>
          <a:xfrm>
            <a:off x="6360300" y="465525"/>
            <a:ext cx="2562600" cy="17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23C</a:t>
            </a:r>
            <a:endParaRPr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Laptop charging</a:t>
            </a:r>
            <a:endParaRPr sz="1200"/>
          </a:p>
        </p:txBody>
      </p:sp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050" y="2407725"/>
            <a:ext cx="2876550" cy="215741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>
            <p:ph idx="1" type="body"/>
          </p:nvPr>
        </p:nvSpPr>
        <p:spPr>
          <a:xfrm>
            <a:off x="7713500" y="4260625"/>
            <a:ext cx="490200" cy="304500"/>
          </a:xfrm>
          <a:prstGeom prst="rect">
            <a:avLst/>
          </a:prstGeom>
          <a:solidFill>
            <a:srgbClr val="B7B7B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LEIA</a:t>
            </a:r>
            <a:endParaRPr sz="1000"/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04/18/2018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idx="1" type="body"/>
          </p:nvPr>
        </p:nvSpPr>
        <p:spPr>
          <a:xfrm>
            <a:off x="6360300" y="465525"/>
            <a:ext cx="2562600" cy="17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Ambient Temp = 24C</a:t>
            </a:r>
            <a:endParaRPr sz="1200"/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7713500" y="4260625"/>
            <a:ext cx="490200" cy="304500"/>
          </a:xfrm>
          <a:prstGeom prst="rect">
            <a:avLst/>
          </a:prstGeom>
          <a:solidFill>
            <a:srgbClr val="B7B7B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LEIA</a:t>
            </a:r>
            <a:endParaRPr sz="1000"/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04/23/2018</a:t>
            </a:r>
            <a:endParaRPr sz="1200"/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175" y="2407725"/>
            <a:ext cx="2267334" cy="17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563880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idx="1" type="body"/>
          </p:nvPr>
        </p:nvSpPr>
        <p:spPr>
          <a:xfrm>
            <a:off x="6360300" y="465525"/>
            <a:ext cx="2562600" cy="17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Ambient Temp = 24C</a:t>
            </a:r>
            <a:endParaRPr sz="1200"/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7713500" y="4260625"/>
            <a:ext cx="490200" cy="304500"/>
          </a:xfrm>
          <a:prstGeom prst="rect">
            <a:avLst/>
          </a:prstGeom>
          <a:solidFill>
            <a:srgbClr val="B7B7B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LEIA</a:t>
            </a:r>
            <a:endParaRPr sz="1000"/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04/23/2018</a:t>
            </a:r>
            <a:endParaRPr sz="1200"/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650" y="2407725"/>
            <a:ext cx="2267334" cy="17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5619750" cy="4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43575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>
            <p:ph idx="1" type="body"/>
          </p:nvPr>
        </p:nvSpPr>
        <p:spPr>
          <a:xfrm>
            <a:off x="6360300" y="465525"/>
            <a:ext cx="2562600" cy="17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Ambient Temp = 23C</a:t>
            </a:r>
            <a:endParaRPr sz="1200"/>
          </a:p>
        </p:txBody>
      </p:sp>
      <p:pic>
        <p:nvPicPr>
          <p:cNvPr id="280" name="Shape 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375" y="2407725"/>
            <a:ext cx="2943225" cy="220741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>
            <p:ph idx="1" type="body"/>
          </p:nvPr>
        </p:nvSpPr>
        <p:spPr>
          <a:xfrm>
            <a:off x="7612100" y="4240100"/>
            <a:ext cx="490200" cy="304500"/>
          </a:xfrm>
          <a:prstGeom prst="rect">
            <a:avLst/>
          </a:prstGeom>
          <a:solidFill>
            <a:srgbClr val="B7B7B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LEIA</a:t>
            </a:r>
            <a:endParaRPr sz="1000"/>
          </a:p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04/18/2018</a:t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x="6360300" y="465525"/>
            <a:ext cx="2562600" cy="17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23C</a:t>
            </a:r>
            <a:endParaRPr sz="12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Tape strip = 46</a:t>
            </a:r>
            <a:endParaRPr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IR Gun = 43.1</a:t>
            </a:r>
            <a:endParaRPr sz="1200"/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55500" cy="4524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7900" y="2457850"/>
            <a:ext cx="2715325" cy="20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04/20/2018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1" type="body"/>
          </p:nvPr>
        </p:nvSpPr>
        <p:spPr>
          <a:xfrm>
            <a:off x="6360300" y="465525"/>
            <a:ext cx="2562600" cy="17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Ambient Temp = 23C</a:t>
            </a:r>
            <a:endParaRPr sz="1200"/>
          </a:p>
        </p:txBody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04/24/2018</a:t>
            </a:r>
            <a:endParaRPr sz="1200"/>
          </a:p>
        </p:txBody>
      </p:sp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75" y="414800"/>
            <a:ext cx="5498775" cy="416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idx="1" type="body"/>
          </p:nvPr>
        </p:nvSpPr>
        <p:spPr>
          <a:xfrm>
            <a:off x="5050475" y="363300"/>
            <a:ext cx="2276100" cy="7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24C</a:t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Tape strip = 46C</a:t>
            </a:r>
            <a:endParaRPr sz="12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IR Gun = 43.1C</a:t>
            </a:r>
            <a:endParaRPr sz="1200"/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04/24/2018</a:t>
            </a:r>
            <a:endParaRPr sz="1200"/>
          </a:p>
        </p:txBody>
      </p:sp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8175" y="1288100"/>
            <a:ext cx="5094876" cy="27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700" y="1225925"/>
            <a:ext cx="4032675" cy="30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" type="body"/>
          </p:nvPr>
        </p:nvSpPr>
        <p:spPr>
          <a:xfrm>
            <a:off x="6360300" y="465525"/>
            <a:ext cx="2562600" cy="17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Ambient Temp = 23C</a:t>
            </a:r>
            <a:endParaRPr sz="1200"/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10275" cy="44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4850" y="1380723"/>
            <a:ext cx="2708050" cy="20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04/20/2018</a:t>
            </a:r>
            <a:endParaRPr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88" y="309550"/>
            <a:ext cx="5838825" cy="45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Shape 319"/>
          <p:cNvSpPr txBox="1"/>
          <p:nvPr>
            <p:ph idx="1" type="body"/>
          </p:nvPr>
        </p:nvSpPr>
        <p:spPr>
          <a:xfrm>
            <a:off x="1677550" y="857575"/>
            <a:ext cx="1751400" cy="4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14:31 - FPS 38-42</a:t>
            </a:r>
            <a:endParaRPr sz="1200"/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2604250" y="2362200"/>
            <a:ext cx="1751400" cy="4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14:41 - FPS 27-29</a:t>
            </a:r>
            <a:endParaRPr sz="1200"/>
          </a:p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4424600" y="2311800"/>
            <a:ext cx="1751400" cy="4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15:00 - FPS 30</a:t>
            </a:r>
            <a:endParaRPr sz="1200"/>
          </a:p>
        </p:txBody>
      </p:sp>
      <p:cxnSp>
        <p:nvCxnSpPr>
          <p:cNvPr id="322" name="Shape 322"/>
          <p:cNvCxnSpPr>
            <a:stCxn id="319" idx="1"/>
          </p:cNvCxnSpPr>
          <p:nvPr/>
        </p:nvCxnSpPr>
        <p:spPr>
          <a:xfrm flipH="1">
            <a:off x="1548550" y="1067125"/>
            <a:ext cx="129000" cy="40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Shape 323"/>
          <p:cNvCxnSpPr/>
          <p:nvPr/>
        </p:nvCxnSpPr>
        <p:spPr>
          <a:xfrm rot="10800000">
            <a:off x="2378200" y="1663850"/>
            <a:ext cx="309000" cy="86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Shape 324"/>
          <p:cNvCxnSpPr>
            <a:stCxn id="321" idx="1"/>
          </p:cNvCxnSpPr>
          <p:nvPr/>
        </p:nvCxnSpPr>
        <p:spPr>
          <a:xfrm rot="10800000">
            <a:off x="4355300" y="2216850"/>
            <a:ext cx="6930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5" name="Shape 3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2013" y="425300"/>
            <a:ext cx="2804187" cy="2103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7412" y="2883300"/>
            <a:ext cx="2793382" cy="21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 txBox="1"/>
          <p:nvPr>
            <p:ph idx="1" type="body"/>
          </p:nvPr>
        </p:nvSpPr>
        <p:spPr>
          <a:xfrm>
            <a:off x="709825" y="170575"/>
            <a:ext cx="2562600" cy="4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Ambient Temp = 23C</a:t>
            </a:r>
            <a:endParaRPr sz="1200"/>
          </a:p>
        </p:txBody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7499175" y="3002525"/>
            <a:ext cx="898200" cy="304500"/>
          </a:xfrm>
          <a:prstGeom prst="rect">
            <a:avLst/>
          </a:prstGeom>
          <a:solidFill>
            <a:srgbClr val="B7B7B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Cloudminds</a:t>
            </a:r>
            <a:endParaRPr sz="1000"/>
          </a:p>
        </p:txBody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7750375" y="2216850"/>
            <a:ext cx="490200" cy="304500"/>
          </a:xfrm>
          <a:prstGeom prst="rect">
            <a:avLst/>
          </a:prstGeom>
          <a:solidFill>
            <a:srgbClr val="B7B7B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LEIA</a:t>
            </a:r>
            <a:endParaRPr sz="1000"/>
          </a:p>
        </p:txBody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04/18/2018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915025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/>
          <p:cNvSpPr txBox="1"/>
          <p:nvPr>
            <p:ph idx="1" type="body"/>
          </p:nvPr>
        </p:nvSpPr>
        <p:spPr>
          <a:xfrm>
            <a:off x="1769725" y="765400"/>
            <a:ext cx="1751400" cy="4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15:12 - FPS 28-32</a:t>
            </a:r>
            <a:endParaRPr sz="1200"/>
          </a:p>
        </p:txBody>
      </p:sp>
      <p:cxnSp>
        <p:nvCxnSpPr>
          <p:cNvPr id="337" name="Shape 337"/>
          <p:cNvCxnSpPr>
            <a:stCxn id="336" idx="1"/>
          </p:cNvCxnSpPr>
          <p:nvPr/>
        </p:nvCxnSpPr>
        <p:spPr>
          <a:xfrm flipH="1">
            <a:off x="1640725" y="974950"/>
            <a:ext cx="129000" cy="40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" name="Shape 338"/>
          <p:cNvSpPr txBox="1"/>
          <p:nvPr>
            <p:ph idx="1" type="body"/>
          </p:nvPr>
        </p:nvSpPr>
        <p:spPr>
          <a:xfrm>
            <a:off x="3876300" y="2328100"/>
            <a:ext cx="1751400" cy="4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15:32 - FPS 22-25</a:t>
            </a:r>
            <a:endParaRPr sz="1200"/>
          </a:p>
        </p:txBody>
      </p:sp>
      <p:cxnSp>
        <p:nvCxnSpPr>
          <p:cNvPr id="339" name="Shape 339"/>
          <p:cNvCxnSpPr>
            <a:stCxn id="338" idx="0"/>
          </p:cNvCxnSpPr>
          <p:nvPr/>
        </p:nvCxnSpPr>
        <p:spPr>
          <a:xfrm rot="10800000">
            <a:off x="4710300" y="1931200"/>
            <a:ext cx="41700" cy="39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0" name="Shape 340"/>
          <p:cNvSpPr txBox="1"/>
          <p:nvPr>
            <p:ph idx="1" type="body"/>
          </p:nvPr>
        </p:nvSpPr>
        <p:spPr>
          <a:xfrm>
            <a:off x="193625" y="115250"/>
            <a:ext cx="2332200" cy="11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Ambient Temp = 23C</a:t>
            </a:r>
            <a:endParaRPr sz="1200"/>
          </a:p>
        </p:txBody>
      </p:sp>
      <p:pic>
        <p:nvPicPr>
          <p:cNvPr id="341" name="Shape 3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2650" y="788150"/>
            <a:ext cx="2771775" cy="2078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9825" y="3019381"/>
            <a:ext cx="2603872" cy="197171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 txBox="1"/>
          <p:nvPr>
            <p:ph idx="1" type="body"/>
          </p:nvPr>
        </p:nvSpPr>
        <p:spPr>
          <a:xfrm>
            <a:off x="7489950" y="3103925"/>
            <a:ext cx="898200" cy="304500"/>
          </a:xfrm>
          <a:prstGeom prst="rect">
            <a:avLst/>
          </a:prstGeom>
          <a:solidFill>
            <a:srgbClr val="B7B7B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Cloudminds</a:t>
            </a:r>
            <a:endParaRPr sz="1000"/>
          </a:p>
        </p:txBody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7796450" y="2562475"/>
            <a:ext cx="490200" cy="304500"/>
          </a:xfrm>
          <a:prstGeom prst="rect">
            <a:avLst/>
          </a:prstGeom>
          <a:solidFill>
            <a:srgbClr val="B7B7B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LEIA</a:t>
            </a:r>
            <a:endParaRPr sz="1000"/>
          </a:p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04/18/2018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" type="body"/>
          </p:nvPr>
        </p:nvSpPr>
        <p:spPr>
          <a:xfrm>
            <a:off x="199425" y="126750"/>
            <a:ext cx="5175300" cy="17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Temperature additions</a:t>
            </a:r>
            <a:endParaRPr sz="1200"/>
          </a:p>
        </p:txBody>
      </p:sp>
      <p:graphicFrame>
        <p:nvGraphicFramePr>
          <p:cNvPr id="67" name="Shape 67"/>
          <p:cNvGraphicFramePr/>
          <p:nvPr/>
        </p:nvGraphicFramePr>
        <p:xfrm>
          <a:off x="736025" y="66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{E7BD8127-249B-45DF-8BA2-6085BE6F1F1D}</a:tableStyleId>
              </a:tblPr>
              <a:tblGrid>
                <a:gridCol w="2467625"/>
                <a:gridCol w="2616475"/>
                <a:gridCol w="2244375"/>
              </a:tblGrid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Feature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Absolute Temperature at Sp1 (C)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Temperature Increase from System at 28.0C </a:t>
                      </a:r>
                      <a:r>
                        <a:rPr b="1" lang="en" sz="1200"/>
                        <a:t>(C)</a:t>
                      </a:r>
                      <a:r>
                        <a:rPr b="1" lang="en" sz="1200"/>
                        <a:t> 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42705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Sleep, No USB Charging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24.7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27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USB Laptop Charging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1-1.5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27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System (2D = 0), Not charging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28.0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27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System (2D = 0). Laptop Charging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31.1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3.1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27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2D = 255. Not charging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38.0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27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3D = 255. Not charging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46.2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27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Red Player. Not charging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50.1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27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Dungeon Player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50.8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1" type="body"/>
          </p:nvPr>
        </p:nvSpPr>
        <p:spPr>
          <a:xfrm>
            <a:off x="193625" y="115250"/>
            <a:ext cx="2332200" cy="11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Ambient Temp = 23C</a:t>
            </a:r>
            <a:endParaRPr sz="1200"/>
          </a:p>
        </p:txBody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04/25/2018</a:t>
            </a:r>
            <a:endParaRPr sz="1200"/>
          </a:p>
        </p:txBody>
      </p:sp>
      <p:pic>
        <p:nvPicPr>
          <p:cNvPr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7150"/>
            <a:ext cx="5604749" cy="43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9924" y="1542275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idx="1" type="body"/>
          </p:nvPr>
        </p:nvSpPr>
        <p:spPr>
          <a:xfrm>
            <a:off x="193625" y="115250"/>
            <a:ext cx="58479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23C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Dungeon Masters, 4x1, ACT On, DOF On, Low GPU Freq = </a:t>
            </a:r>
            <a:r>
              <a:rPr lang="en" sz="1200"/>
              <a:t>180,000,000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FPS = 10</a:t>
            </a:r>
            <a:endParaRPr sz="1200"/>
          </a:p>
        </p:txBody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04/26/2018</a:t>
            </a:r>
            <a:endParaRPr sz="1200"/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25" y="933250"/>
            <a:ext cx="5369609" cy="38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659" y="1880175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idx="1" type="body"/>
          </p:nvPr>
        </p:nvSpPr>
        <p:spPr>
          <a:xfrm>
            <a:off x="193625" y="115250"/>
            <a:ext cx="57867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23C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Dungeon Masters, 4x1, ACT On, DOF On, High GPU Freq = </a:t>
            </a:r>
            <a:r>
              <a:rPr lang="en" sz="1200"/>
              <a:t>710,000,000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FPS = 35</a:t>
            </a:r>
            <a:endParaRPr sz="1200"/>
          </a:p>
        </p:txBody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04/26/2018</a:t>
            </a:r>
            <a:endParaRPr sz="1200"/>
          </a:p>
        </p:txBody>
      </p:sp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875" y="984950"/>
            <a:ext cx="4984742" cy="38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3317" y="1936450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" type="body"/>
          </p:nvPr>
        </p:nvSpPr>
        <p:spPr>
          <a:xfrm>
            <a:off x="193625" y="115250"/>
            <a:ext cx="233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Ambient Temp = 23C</a:t>
            </a:r>
            <a:endParaRPr sz="1200"/>
          </a:p>
        </p:txBody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04/23/2018</a:t>
            </a:r>
            <a:endParaRPr sz="1200"/>
          </a:p>
        </p:txBody>
      </p:sp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6950"/>
            <a:ext cx="5592021" cy="426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idx="1" type="body"/>
          </p:nvPr>
        </p:nvSpPr>
        <p:spPr>
          <a:xfrm>
            <a:off x="6347450" y="666350"/>
            <a:ext cx="233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Ambient Temp = 23C</a:t>
            </a:r>
            <a:endParaRPr sz="1200"/>
          </a:p>
        </p:txBody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04/26/2018</a:t>
            </a:r>
            <a:endParaRPr sz="1200"/>
          </a:p>
        </p:txBody>
      </p:sp>
      <p:pic>
        <p:nvPicPr>
          <p:cNvPr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00" y="233350"/>
            <a:ext cx="522211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7766" y="2392325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idx="1" type="body"/>
          </p:nvPr>
        </p:nvSpPr>
        <p:spPr>
          <a:xfrm>
            <a:off x="6347450" y="666350"/>
            <a:ext cx="233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Ambient Temp = 23C</a:t>
            </a:r>
            <a:endParaRPr sz="1200"/>
          </a:p>
        </p:txBody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04/26/2018</a:t>
            </a:r>
            <a:endParaRPr sz="1200"/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92764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Shape 3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1639" y="2185575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idx="1" type="body"/>
          </p:nvPr>
        </p:nvSpPr>
        <p:spPr>
          <a:xfrm>
            <a:off x="245425" y="186300"/>
            <a:ext cx="4207200" cy="7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NOTES</a:t>
            </a:r>
            <a:endParaRPr sz="1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50" y="650150"/>
            <a:ext cx="5781675" cy="42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 txBox="1"/>
          <p:nvPr>
            <p:ph idx="1" type="body"/>
          </p:nvPr>
        </p:nvSpPr>
        <p:spPr>
          <a:xfrm>
            <a:off x="6360300" y="465525"/>
            <a:ext cx="2562600" cy="17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23C</a:t>
            </a:r>
            <a:endParaRPr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USB plugged in</a:t>
            </a:r>
            <a:endParaRPr sz="1200"/>
          </a:p>
        </p:txBody>
      </p:sp>
      <p:pic>
        <p:nvPicPr>
          <p:cNvPr id="404" name="Shape 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9425" y="2407725"/>
            <a:ext cx="2822175" cy="211663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Shape 405"/>
          <p:cNvSpPr txBox="1"/>
          <p:nvPr>
            <p:ph idx="1" type="body"/>
          </p:nvPr>
        </p:nvSpPr>
        <p:spPr>
          <a:xfrm>
            <a:off x="8295900" y="1671850"/>
            <a:ext cx="6957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Sp2</a:t>
            </a:r>
            <a:endParaRPr sz="1200"/>
          </a:p>
        </p:txBody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8129975" y="4506550"/>
            <a:ext cx="6957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Sp3</a:t>
            </a:r>
            <a:endParaRPr sz="1200"/>
          </a:p>
        </p:txBody>
      </p:sp>
      <p:cxnSp>
        <p:nvCxnSpPr>
          <p:cNvPr id="407" name="Shape 407"/>
          <p:cNvCxnSpPr/>
          <p:nvPr/>
        </p:nvCxnSpPr>
        <p:spPr>
          <a:xfrm>
            <a:off x="8521400" y="1978775"/>
            <a:ext cx="55500" cy="7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Shape 408"/>
          <p:cNvCxnSpPr>
            <a:stCxn id="406" idx="0"/>
          </p:cNvCxnSpPr>
          <p:nvPr/>
        </p:nvCxnSpPr>
        <p:spPr>
          <a:xfrm flipH="1" rot="10800000">
            <a:off x="8477825" y="3425950"/>
            <a:ext cx="108000" cy="108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Shape 409"/>
          <p:cNvSpPr txBox="1"/>
          <p:nvPr>
            <p:ph idx="1" type="body"/>
          </p:nvPr>
        </p:nvSpPr>
        <p:spPr>
          <a:xfrm>
            <a:off x="7169625" y="4157150"/>
            <a:ext cx="490200" cy="304500"/>
          </a:xfrm>
          <a:prstGeom prst="rect">
            <a:avLst/>
          </a:prstGeom>
          <a:solidFill>
            <a:srgbClr val="B7B7B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LEIA</a:t>
            </a:r>
            <a:endParaRPr sz="1000"/>
          </a:p>
        </p:txBody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04/18/2018</a:t>
            </a:r>
            <a:endParaRPr sz="1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725" y="2407725"/>
            <a:ext cx="2876550" cy="2157412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>
            <p:ph idx="1" type="body"/>
          </p:nvPr>
        </p:nvSpPr>
        <p:spPr>
          <a:xfrm>
            <a:off x="3513200" y="902900"/>
            <a:ext cx="1751400" cy="8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Camera reflection - rectangle with bright center</a:t>
            </a:r>
            <a:endParaRPr sz="1200"/>
          </a:p>
        </p:txBody>
      </p:sp>
      <p:cxnSp>
        <p:nvCxnSpPr>
          <p:cNvPr id="417" name="Shape 417"/>
          <p:cNvCxnSpPr/>
          <p:nvPr/>
        </p:nvCxnSpPr>
        <p:spPr>
          <a:xfrm>
            <a:off x="4438250" y="1797250"/>
            <a:ext cx="1352100" cy="1207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18" name="Shape 4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225" y="2279125"/>
            <a:ext cx="3047900" cy="228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Shape 419"/>
          <p:cNvCxnSpPr/>
          <p:nvPr/>
        </p:nvCxnSpPr>
        <p:spPr>
          <a:xfrm flipH="1">
            <a:off x="2522400" y="1739450"/>
            <a:ext cx="1571400" cy="1122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idx="1" type="body"/>
          </p:nvPr>
        </p:nvSpPr>
        <p:spPr>
          <a:xfrm>
            <a:off x="6370900" y="402550"/>
            <a:ext cx="2562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24C</a:t>
            </a:r>
            <a:endParaRPr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Front is hotter than back</a:t>
            </a:r>
            <a:endParaRPr sz="1200"/>
          </a:p>
        </p:txBody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04/18/2018</a:t>
            </a:r>
            <a:endParaRPr sz="1200"/>
          </a:p>
        </p:txBody>
      </p:sp>
      <p:pic>
        <p:nvPicPr>
          <p:cNvPr id="426" name="Shape 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57850" cy="43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Shape 4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0250" y="2038825"/>
            <a:ext cx="3028950" cy="2271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1" type="body"/>
          </p:nvPr>
        </p:nvSpPr>
        <p:spPr>
          <a:xfrm>
            <a:off x="731200" y="795875"/>
            <a:ext cx="5175300" cy="17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Tests to Run</a:t>
            </a:r>
            <a:r>
              <a:rPr lang="en" sz="1200"/>
              <a:t>:</a:t>
            </a:r>
            <a:endParaRPr sz="1200"/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X Sleep: Compare USB plugged in v. Not Plugged in v. USB plugged in with command off.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X 2D 255: Compare USB plugged in v. Not plugged in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3D 255. Front and Back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Red Player (no 4V conv)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X Stereo Cam - Front (no 4V conv)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X Stereo Cam - Back (no 4V conv)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Change GPU frequency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½ 3D - focus on LCD</a:t>
            </a:r>
            <a:endParaRPr sz="1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idx="1" type="body"/>
          </p:nvPr>
        </p:nvSpPr>
        <p:spPr>
          <a:xfrm>
            <a:off x="6370900" y="402550"/>
            <a:ext cx="2562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Ambient Temp = 24C</a:t>
            </a:r>
            <a:endParaRPr sz="1200"/>
          </a:p>
        </p:txBody>
      </p:sp>
      <p:sp>
        <p:nvSpPr>
          <p:cNvPr id="433" name="Shape 433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04/18/2018</a:t>
            </a:r>
            <a:endParaRPr sz="1200"/>
          </a:p>
        </p:txBody>
      </p:sp>
      <p:pic>
        <p:nvPicPr>
          <p:cNvPr id="434" name="Shape 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50" y="586825"/>
            <a:ext cx="5591175" cy="43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525" y="2049550"/>
            <a:ext cx="2979075" cy="2234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600" y="2134225"/>
            <a:ext cx="3048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>
            <p:ph idx="1" type="body"/>
          </p:nvPr>
        </p:nvSpPr>
        <p:spPr>
          <a:xfrm>
            <a:off x="6360300" y="465525"/>
            <a:ext cx="2562600" cy="17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23C</a:t>
            </a:r>
            <a:endParaRPr sz="12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Repeatable</a:t>
            </a:r>
            <a:endParaRPr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8295900" y="1671850"/>
            <a:ext cx="6957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Sp2</a:t>
            </a:r>
            <a:endParaRPr sz="1200"/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8129975" y="4506550"/>
            <a:ext cx="6957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Sp3</a:t>
            </a:r>
            <a:endParaRPr sz="1200"/>
          </a:p>
        </p:txBody>
      </p:sp>
      <p:cxnSp>
        <p:nvCxnSpPr>
          <p:cNvPr id="81" name="Shape 81"/>
          <p:cNvCxnSpPr/>
          <p:nvPr/>
        </p:nvCxnSpPr>
        <p:spPr>
          <a:xfrm>
            <a:off x="8521400" y="1978775"/>
            <a:ext cx="55500" cy="7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" name="Shape 82"/>
          <p:cNvCxnSpPr>
            <a:stCxn id="80" idx="0"/>
          </p:cNvCxnSpPr>
          <p:nvPr/>
        </p:nvCxnSpPr>
        <p:spPr>
          <a:xfrm flipH="1" rot="10800000">
            <a:off x="8477825" y="3425950"/>
            <a:ext cx="108000" cy="108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3" name="Shape 83"/>
          <p:cNvPicPr preferRelativeResize="0"/>
          <p:nvPr/>
        </p:nvPicPr>
        <p:blipFill rotWithShape="1">
          <a:blip r:embed="rId4">
            <a:alphaModFix/>
          </a:blip>
          <a:srcRect b="0" l="3966" r="2488" t="5033"/>
          <a:stretch/>
        </p:blipFill>
        <p:spPr>
          <a:xfrm>
            <a:off x="115250" y="465525"/>
            <a:ext cx="5241600" cy="39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04/20/2018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0725" y="2207375"/>
            <a:ext cx="3048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>
            <p:ph idx="1" type="body"/>
          </p:nvPr>
        </p:nvSpPr>
        <p:spPr>
          <a:xfrm>
            <a:off x="6360300" y="465525"/>
            <a:ext cx="2562600" cy="17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Ambient Temp = 23C</a:t>
            </a:r>
            <a:endParaRPr sz="1200"/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8295900" y="1671850"/>
            <a:ext cx="6957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Sp2</a:t>
            </a:r>
            <a:endParaRPr sz="1200"/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8129975" y="4506550"/>
            <a:ext cx="6957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Sp3</a:t>
            </a:r>
            <a:endParaRPr sz="1200"/>
          </a:p>
        </p:txBody>
      </p:sp>
      <p:cxnSp>
        <p:nvCxnSpPr>
          <p:cNvPr id="93" name="Shape 93"/>
          <p:cNvCxnSpPr/>
          <p:nvPr/>
        </p:nvCxnSpPr>
        <p:spPr>
          <a:xfrm>
            <a:off x="8521400" y="1978775"/>
            <a:ext cx="55500" cy="7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Shape 94"/>
          <p:cNvCxnSpPr>
            <a:stCxn id="92" idx="0"/>
          </p:cNvCxnSpPr>
          <p:nvPr/>
        </p:nvCxnSpPr>
        <p:spPr>
          <a:xfrm flipH="1" rot="10800000">
            <a:off x="8477825" y="3425950"/>
            <a:ext cx="108000" cy="108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5886450" cy="45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04/20/2018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325" y="2255325"/>
            <a:ext cx="3048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idx="1" type="body"/>
          </p:nvPr>
        </p:nvSpPr>
        <p:spPr>
          <a:xfrm>
            <a:off x="6360300" y="465525"/>
            <a:ext cx="2562600" cy="17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24C</a:t>
            </a:r>
            <a:endParaRPr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The temp between “USB in, not charging” is similar to “USB not in”. The values here seem a little higher because the ambient temp is higher.</a:t>
            </a:r>
            <a:endParaRPr sz="1200"/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8295900" y="1671850"/>
            <a:ext cx="6957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Sp2</a:t>
            </a:r>
            <a:endParaRPr sz="1200"/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8129975" y="4506550"/>
            <a:ext cx="6957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Sp3</a:t>
            </a:r>
            <a:endParaRPr sz="1200"/>
          </a:p>
        </p:txBody>
      </p:sp>
      <p:cxnSp>
        <p:nvCxnSpPr>
          <p:cNvPr id="105" name="Shape 105"/>
          <p:cNvCxnSpPr/>
          <p:nvPr/>
        </p:nvCxnSpPr>
        <p:spPr>
          <a:xfrm>
            <a:off x="8521400" y="1978775"/>
            <a:ext cx="55500" cy="7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Shape 106"/>
          <p:cNvCxnSpPr>
            <a:stCxn id="104" idx="0"/>
          </p:cNvCxnSpPr>
          <p:nvPr/>
        </p:nvCxnSpPr>
        <p:spPr>
          <a:xfrm flipH="1" rot="10800000">
            <a:off x="8477825" y="3425950"/>
            <a:ext cx="108000" cy="108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Shape 107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04/20/2018</a:t>
            </a:r>
            <a:endParaRPr sz="1200"/>
          </a:p>
        </p:txBody>
      </p:sp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5585924" cy="4187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600" y="2192350"/>
            <a:ext cx="3048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>
            <p:ph idx="1" type="body"/>
          </p:nvPr>
        </p:nvSpPr>
        <p:spPr>
          <a:xfrm>
            <a:off x="6360300" y="465525"/>
            <a:ext cx="2562600" cy="17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23C</a:t>
            </a:r>
            <a:endParaRPr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8295900" y="1671850"/>
            <a:ext cx="6957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Sp2</a:t>
            </a:r>
            <a:endParaRPr sz="1200"/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8129975" y="4506550"/>
            <a:ext cx="6957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Sp3</a:t>
            </a:r>
            <a:endParaRPr sz="1200"/>
          </a:p>
        </p:txBody>
      </p:sp>
      <p:cxnSp>
        <p:nvCxnSpPr>
          <p:cNvPr id="117" name="Shape 117"/>
          <p:cNvCxnSpPr/>
          <p:nvPr/>
        </p:nvCxnSpPr>
        <p:spPr>
          <a:xfrm>
            <a:off x="8521400" y="1978775"/>
            <a:ext cx="55500" cy="7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Shape 118"/>
          <p:cNvCxnSpPr>
            <a:stCxn id="116" idx="0"/>
          </p:cNvCxnSpPr>
          <p:nvPr/>
        </p:nvCxnSpPr>
        <p:spPr>
          <a:xfrm flipH="1" rot="10800000">
            <a:off x="8477825" y="3425950"/>
            <a:ext cx="108000" cy="108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" name="Shape 119"/>
          <p:cNvSpPr txBox="1"/>
          <p:nvPr>
            <p:ph idx="1" type="body"/>
          </p:nvPr>
        </p:nvSpPr>
        <p:spPr>
          <a:xfrm>
            <a:off x="7169625" y="4157150"/>
            <a:ext cx="490200" cy="304500"/>
          </a:xfrm>
          <a:prstGeom prst="rect">
            <a:avLst/>
          </a:prstGeom>
          <a:solidFill>
            <a:srgbClr val="B7B7B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LEIA</a:t>
            </a:r>
            <a:endParaRPr sz="1000"/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4">
            <a:alphaModFix/>
          </a:blip>
          <a:srcRect b="0" l="4100" r="2919" t="5141"/>
          <a:stretch/>
        </p:blipFill>
        <p:spPr>
          <a:xfrm>
            <a:off x="100200" y="523600"/>
            <a:ext cx="5630451" cy="43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04/20/2018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" type="body"/>
          </p:nvPr>
        </p:nvSpPr>
        <p:spPr>
          <a:xfrm>
            <a:off x="6360300" y="465525"/>
            <a:ext cx="2562600" cy="17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23C</a:t>
            </a:r>
            <a:endParaRPr sz="12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04/23/2018</a:t>
            </a:r>
            <a:endParaRPr sz="1200"/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1400" y="2008125"/>
            <a:ext cx="30479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4">
            <a:alphaModFix/>
          </a:blip>
          <a:srcRect b="0" l="3202" r="2609" t="4634"/>
          <a:stretch/>
        </p:blipFill>
        <p:spPr>
          <a:xfrm>
            <a:off x="144050" y="400725"/>
            <a:ext cx="5688001" cy="43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